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8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5" r:id="rId20"/>
    <p:sldId id="289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03"/>
    <a:srgbClr val="05B0F0"/>
    <a:srgbClr val="BB5A6B"/>
    <a:srgbClr val="F37200"/>
    <a:srgbClr val="A0C56E"/>
    <a:srgbClr val="4D9CD1"/>
    <a:srgbClr val="990000"/>
    <a:srgbClr val="0066CC"/>
    <a:srgbClr val="B418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42"/>
    <p:restoredTop sz="85396"/>
  </p:normalViewPr>
  <p:slideViewPr>
    <p:cSldViewPr snapToGrid="0">
      <p:cViewPr varScale="1">
        <p:scale>
          <a:sx n="106" d="100"/>
          <a:sy n="106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E8A1E-FEE5-034B-A4D1-7CA9499B3037}" type="datetimeFigureOut">
              <a:rPr lang="en-US" smtClean="0"/>
              <a:t>7/3/25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ACEE8-8F38-4C42-A1AF-75AC12E34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0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{Assume:} Koopman observable function $\Phi$ and $\Psi$ such that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\Phi\left(h\left(z_{t}\right)\right) 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triangleq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\Phi\left(h\left(z_{t-1}\right)\right) + B \Psi\left(h\left(z_{t-1}\right), z_{t}\right)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h\left(z_{t}\right)  &amp;\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triangleq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\Phi\left(h\left(z_{t}\right)\right)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\end{align*}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$\Phi\left(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\right)$ is locally Lipschitz, $\Psi\left(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\right)$ is uniformly bounded,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{and $C$ a constant matrix.}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CEE8-8F38-4C42-A1AF-75AC12E34E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3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{Koopman Operator for Control}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\begin{itemize}[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leftmargin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=42pt]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\item represents a nonlinear dynamical system as a linear system by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{evolving observable functions}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\begin{itemize}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  \item often focus on full dynamics instead of residual dynamics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  \item do not provide regret analysis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\end{itemize}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\end{itemize}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CEE8-8F38-4C42-A1AF-75AC12E34E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58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noindent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{Initialization:}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\begin{itemize}[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leftmargin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=22pt]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\item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{Koopman observable functions $\Phi$ and $\Psi$;  domain set $\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{D}$;  gradient descent learning rate $\eta$;}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vspace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{3mm}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\end{itemize}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noindent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{At each iteration} $t=1,\; ...\;, T$: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\begin{enumerate}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\item Apply control input $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 using MPC with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cMNB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{${h}\left(\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\hat{\alpha}_{t}\right)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triangleq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C \left( \hat{A}_{t} \Phi\left(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\right) + \hat{B}_{t} \Psi\left(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\right) \right)$};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\item Observe state $x_{t+1}$, and calculate disturbance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mbox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{via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{$h\left(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\right) = x_{t+1} - f(x_{t}) - g(x_{t}) u_{t}$};}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\item Formulate estimation loss $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\left(\hat{\alpha}_t\right)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triangleq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\left\|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{\Phi\left(h\left(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\right)\right)} -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cMNB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{\left( \hat{A}_{t} \Phi\left(h\left(z_{t-1}\right)\right) + \hat{B}_{t} \Psi\left( h\left(z_{t-1}\right), z_{t} \right) \right)} \right\|^2$;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\item Calculate gradient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{$\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nabla_t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triangleq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nabla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_{\hat{\alpha}_t}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\left(\hat{\alpha}_t\right)$};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\item Update $\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{\hat{\alpha}_{t+1}^\prime}=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cMPK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{\hat{\alpha}_t} - \eta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nabla_t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}$;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\item Project  $\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{\hat{\alpha}_{i,t+1}^\prime}$ onto $\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{D}$,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{i.e.}, $\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cMPK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{\hat{\alpha}_{i,t+1}} = \Pi_{\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{D}}(\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{\hat{\alpha}_{i,t+1}^\prime})$, for $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\in \{1, \; \dots, \; M\}$.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\end{enumerate}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CEE8-8F38-4C42-A1AF-75AC12E34E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7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noindent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{Technical Assumptions:}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\begin{itemize}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\item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Lipschitzness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$c_{t}\left(\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\right)$ and $\hat{h}\left(\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\right)$.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\item Stability of MPC for the estimated system.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\end{itemize}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CEE8-8F38-4C42-A1AF-75AC12E34E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4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BADB-C0F0-9F03-10DE-B5E7D7A2D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8A3FB-1BA6-E50E-7B2C-723CF26EC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09DA0-0FBE-6373-BAB7-8C991935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6278-A700-8F40-BF2E-BA9A30216B4B}" type="datetime1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47F19-95CD-7666-BE69-D8A747F0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0BD96-D00D-CC60-39CE-D150E8F1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1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0856D-44FC-EB08-9B8B-3953DFF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FBCC4-03EB-E2D6-3F70-212C9B91E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106F9-91EE-A262-9DBE-CE8C89AD1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6C01-3513-3740-A7D4-4A248F9E3128}" type="datetime1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A683E-E668-BCEF-9447-37E56E2A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1BE22-6B41-5806-B538-ADD57E0D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2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2E9A13-9E15-921A-759E-735ECD00C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5D1BC-B397-7AE3-5830-280FF63CE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04A19-2CAF-E9D3-03BB-590453D3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DE4D-B0B5-B145-9EA4-71AABF89B65B}" type="datetime1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EA16C-E5F0-3A1D-9C86-24E5A4877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9AF0-EA89-B746-68CA-F630747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C6F3-52F4-C0FC-3916-80815AF97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9D3EC-D42C-1455-30D5-469BFC6C7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64EF2-CA70-5070-1E81-2BE23ED1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64F9-5654-F449-90F6-EC80F2802D96}" type="datetime1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CB9E-55A0-9C7E-FA2C-9383EAEA5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25C58-DE8D-0F1D-36C3-381E025D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3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32229-F3EE-7D2C-0A4F-BE5983137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9E01F-EE69-E33F-C81B-797F3B098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6B9AD-1F64-C156-5BB4-C698CF80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747B-30F3-C247-9B28-8A57ABCDD046}" type="datetime1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7A6-DF18-EFDC-9659-D769845D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2D267-70FC-85A3-1704-6CE9D954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6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0B3B-FD08-CE67-D934-3C65DC40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8BD94-097E-88F5-6DEA-BF8730857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7AB59-8ED6-E124-1BB5-D9FDB4953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328FB-45F9-8927-79CB-876996BBC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CEEA-920F-9A40-94CE-3E4436A89EAC}" type="datetime1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E490B-AD5D-3A63-DCE6-6B231060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5C37C-024B-2FFA-6A75-980B6773A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6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328A5-37AE-C39E-0377-D60B0FAC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DEFD6-CC30-CD73-F0BC-2A10B48B1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F3EF8-9412-60F4-C228-6F4B4D0BF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264B7A-82D3-CE5D-442F-B79BC9171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F639C-A926-4F34-2BB5-1D380F645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DD248D-CB0D-52B7-4E66-B240146C2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A29D-78C3-5646-86F4-46DCA7CDD0D9}" type="datetime1">
              <a:rPr lang="en-US" smtClean="0"/>
              <a:t>7/3/25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419E8-7C72-E858-0D99-931B4939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8822B-3525-1A58-3186-85586628A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6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B700-86A6-1B83-04A8-E9CC87B7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246EA-0839-9B96-3421-C4B4D618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F86E-EAC2-7642-9190-9E6A298D191B}" type="datetime1">
              <a:rPr lang="en-US" smtClean="0"/>
              <a:t>7/3/25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5CE86-5C3A-E8FB-8763-CCC1D972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D57B6-FF00-10BF-D909-6A314419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1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C57FE7-51D1-42D0-29BB-3DD4DB95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F002-37F1-3943-A6E3-E207B173C1A1}" type="datetime1">
              <a:rPr lang="en-US" smtClean="0"/>
              <a:t>7/3/25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2F5B4-368F-6E9B-C616-02E0A6713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1B574-C4D5-BC1D-38CE-6574420E0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8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63DE-CBF0-CC97-14D0-0FF32B601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80C0-0A29-74EA-FC42-0B741214A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01D71-18FF-030E-5C86-CF3655EFD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372B-3A7C-C74A-8742-DABBD7D7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952C-9111-384F-B065-B366ABB239EE}" type="datetime1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39317-CCB8-77AB-F46F-5D9B392B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4A5C1-BE47-F8B5-C0D5-28183183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7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A9E3-4A8C-55D6-F435-984A1395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87D59F-A72E-2090-CB7C-8AAB9FDB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73D2E-E31D-66D9-14B4-A974F0496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C6255-8318-EAB3-863A-BA3DFAABF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0D1B-23DF-CE45-903D-00B973313CDC}" type="datetime1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07FDC-7B5E-CE4C-239B-705724FC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DBD2-DB78-2148-C141-6B80E7F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E25427-8309-8E62-17D2-74585E1B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89F78-5140-1452-AF90-BC172F0D5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63423-311D-2518-6A88-F53D4A011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E95CD6-6E82-BD4D-887F-34A0F6466F3D}" type="datetime1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35E11-A91F-1DDE-1AB6-7BDBBA77A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DD23F-938C-E490-442F-B655696B1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8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2.mp4"/><Relationship Id="rId7" Type="http://schemas.openxmlformats.org/officeDocument/2006/relationships/image" Target="../media/image4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5.mp4"/><Relationship Id="rId7" Type="http://schemas.openxmlformats.org/officeDocument/2006/relationships/image" Target="../media/image52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21.emf"/><Relationship Id="rId7" Type="http://schemas.openxmlformats.org/officeDocument/2006/relationships/image" Target="../media/image13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D1A45A-AF04-59CC-FD4D-1BE9D6CD5177}"/>
              </a:ext>
            </a:extLst>
          </p:cNvPr>
          <p:cNvSpPr>
            <a:spLocks/>
          </p:cNvSpPr>
          <p:nvPr/>
        </p:nvSpPr>
        <p:spPr>
          <a:xfrm>
            <a:off x="973282" y="522513"/>
            <a:ext cx="10245436" cy="1152144"/>
          </a:xfrm>
          <a:prstGeom prst="round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Online Learning of Koopman Operators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86124-C85B-DC6E-185B-B1F2172CF705}"/>
              </a:ext>
            </a:extLst>
          </p:cNvPr>
          <p:cNvSpPr txBox="1"/>
          <p:nvPr/>
        </p:nvSpPr>
        <p:spPr>
          <a:xfrm>
            <a:off x="3766457" y="2057295"/>
            <a:ext cx="465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Hongyu Zhou,  Vasileios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8D55A-2556-3FC6-2149-7E74F1E62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053" y="2877786"/>
            <a:ext cx="2010681" cy="2010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3FBB7-7571-4971-9679-5363926A7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267" y="2877786"/>
            <a:ext cx="1997276" cy="2010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24024E-D8A0-E76F-6AC0-1AE8AE898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909249"/>
            <a:ext cx="7772400" cy="163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8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3ACB8-332A-986C-5C39-88DEB704E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9662DA-DB6F-16F3-C05D-0EDD57D33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2" y="1125833"/>
            <a:ext cx="11201416" cy="23031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BD39F-6BC1-EC91-562E-0A554167CCE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Suboptimality Metric against Optimal Control Policies in Hindsight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9C536-35EB-10D8-2D30-B0462A3AAE40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2D50960-DDAC-3779-3198-F418734F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A75425F-A6C9-4A33-1F26-ABF1E143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59F666E-8ECC-7C97-BBDB-2D12DC43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21DAF-1F7B-273A-925E-CDC13AE0D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2" y="713232"/>
            <a:ext cx="11201416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F81DA-6E17-0E96-4547-6069184A2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42" y="1369985"/>
            <a:ext cx="10827316" cy="1805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42CCE8-C080-83E0-E813-AA6909508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42" y="4034945"/>
            <a:ext cx="9906000" cy="13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5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F9202-B7E2-E11A-CD48-4CEBCB7B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B108C6-3FB5-5DD9-DD22-E2224A9B8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2990547"/>
            <a:ext cx="6378388" cy="11415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726441-9975-D173-7D64-F98CBE0CE8F1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of the 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C70B35-4BA4-8570-53BA-4C9B1C3A2915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83E9F1A-3B2D-1D5A-5A71-BC41C600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5159750-053C-6A6D-BB2B-07B667D6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EAFA5F-B860-83C3-6981-A7738DD4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BC009-69CC-6D67-299B-2A23C0B9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966960"/>
            <a:ext cx="8630663" cy="1521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7FE757-2EA2-9733-96F1-953A520BDDDB}"/>
              </a:ext>
            </a:extLst>
          </p:cNvPr>
          <p:cNvSpPr txBox="1"/>
          <p:nvPr/>
        </p:nvSpPr>
        <p:spPr>
          <a:xfrm>
            <a:off x="3380874" y="879945"/>
            <a:ext cx="31282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038CF-FA75-396B-155D-76BA571D0FDF}"/>
              </a:ext>
            </a:extLst>
          </p:cNvPr>
          <p:cNvSpPr txBox="1"/>
          <p:nvPr/>
        </p:nvSpPr>
        <p:spPr>
          <a:xfrm>
            <a:off x="1933079" y="2934434"/>
            <a:ext cx="31282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E0B836-F52E-1A42-82B1-B226EE751C06}"/>
              </a:ext>
            </a:extLst>
          </p:cNvPr>
          <p:cNvCxnSpPr>
            <a:cxnSpLocks/>
          </p:cNvCxnSpPr>
          <p:nvPr/>
        </p:nvCxnSpPr>
        <p:spPr>
          <a:xfrm>
            <a:off x="182880" y="6028084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78C593-2C1C-4335-3BB6-F55384DA823E}"/>
              </a:ext>
            </a:extLst>
          </p:cNvPr>
          <p:cNvSpPr txBox="1"/>
          <p:nvPr/>
        </p:nvSpPr>
        <p:spPr>
          <a:xfrm>
            <a:off x="182880" y="6003282"/>
            <a:ext cx="1052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Sánchez-Sánchez et al., '18; Carron et al., RAL '19; Torrente et al., RAL '21; Shi et al., ICRA '19; O’Connell, et al., SR '22; …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Goel et al., '20; Sabag et al., ACC '21; Goel et al., L4DC '21; Martin et al., L4DC '22; Didier et al., L-CSS '22; Zhou et al., CDC '23; …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Slotine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'91; Krstic, et al., '95; Ioannou et al., '96; Tal et al., TCST '20; Wu, et al., '23; Das et al., '24; Jia, et al., TRO '23;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1CC4F-8495-D727-266D-F8870F87FDAC}"/>
              </a:ext>
            </a:extLst>
          </p:cNvPr>
          <p:cNvSpPr txBox="1"/>
          <p:nvPr/>
        </p:nvSpPr>
        <p:spPr>
          <a:xfrm>
            <a:off x="2177716" y="4509838"/>
            <a:ext cx="31282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8D147-B223-8BE0-9EE0-1A299F732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4595685"/>
            <a:ext cx="9860745" cy="11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1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54C03-3ABE-48CA-3D30-CD3C3A443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5B4BE5-CA8F-AAD2-5D75-7901B13EC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980349"/>
            <a:ext cx="7772400" cy="1578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524A94-733B-2D5A-5198-E08BC39627DA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of the 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229B8-A6D2-2C25-B039-D1F618E72EA8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A04C51D-E4B1-D02D-7799-53075B09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A8E0BA4-D42E-3D77-9168-9D86F606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05F1131-0473-3AC0-A6A4-DB03830C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520B7-045D-2113-05ED-D58805E4A919}"/>
              </a:ext>
            </a:extLst>
          </p:cNvPr>
          <p:cNvSpPr txBox="1"/>
          <p:nvPr/>
        </p:nvSpPr>
        <p:spPr>
          <a:xfrm>
            <a:off x="2967792" y="925529"/>
            <a:ext cx="31282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14E69E-ED4E-AADD-1151-71892EA4865A}"/>
              </a:ext>
            </a:extLst>
          </p:cNvPr>
          <p:cNvCxnSpPr>
            <a:cxnSpLocks/>
          </p:cNvCxnSpPr>
          <p:nvPr/>
        </p:nvCxnSpPr>
        <p:spPr>
          <a:xfrm>
            <a:off x="182880" y="620819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7ED5911-6383-272C-5D03-FFC98AF3BF24}"/>
              </a:ext>
            </a:extLst>
          </p:cNvPr>
          <p:cNvSpPr txBox="1"/>
          <p:nvPr/>
        </p:nvSpPr>
        <p:spPr>
          <a:xfrm>
            <a:off x="182880" y="6183395"/>
            <a:ext cx="1052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Agarwal et al., ICML  '19; Hazan et al., ALT '20;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Gradu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L4DC '23; Zhou et al., CDC '23; Zhou et al., RAL '23; ...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Brunton et al., IFAC '16; Proctor et al., SIADS '16; Proctor et al., SIADS '18; Korda et al.,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Automatica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'18; Bruder et al., TRO '20; 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8BBB20-DA58-F69F-DCCA-9272006E0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3299536"/>
            <a:ext cx="10031167" cy="1568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5E4F4-E2BF-D302-BB57-47F2B7E89705}"/>
              </a:ext>
            </a:extLst>
          </p:cNvPr>
          <p:cNvSpPr txBox="1"/>
          <p:nvPr/>
        </p:nvSpPr>
        <p:spPr>
          <a:xfrm>
            <a:off x="3912669" y="3211780"/>
            <a:ext cx="31282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9386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E9DB1-C4E0-0FCC-55DA-EE91C4E7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320EAF-C70D-0B76-FF37-3C1853E38514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Algorithm: Simultaneous Koopman Learning and MPC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375B0-05B8-310E-D1E9-8998F36E229C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E755067-C27D-EBFC-519E-1B2D6D41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B284F37-26E8-EE76-3CF4-9D7A3135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F37CF9-BEFB-2307-3F31-6A4631B4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E01EA-50B5-7D37-4080-439DE6257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978092"/>
            <a:ext cx="9711021" cy="490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40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24813-8D56-B47E-572F-CEE4F4267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ADE54A-6B6D-6FFE-45B7-8F76BFB69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2" y="1411583"/>
            <a:ext cx="11201416" cy="8858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8C4D1E-44C1-6349-7CF2-FF645AE2C986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Dynamic Regret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48C6A-0C71-1932-FD43-01D69AD4D33D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1812CC6-8187-4DD8-9A3F-1737E04B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F999217-E7D5-AB01-1BC1-7DD1F45E0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F9D8B5C-1DEE-68F5-2DAE-38ABFF217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86C4F-017A-BEE5-1B99-B99A151A1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73" y="1615122"/>
            <a:ext cx="7306734" cy="471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B468A-00DD-80CB-5D86-B0054A831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2" y="995572"/>
            <a:ext cx="11201400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BDD230-F438-2D4D-C3C8-88BBB607EF83}"/>
              </a:ext>
            </a:extLst>
          </p:cNvPr>
          <p:cNvSpPr txBox="1"/>
          <p:nvPr/>
        </p:nvSpPr>
        <p:spPr>
          <a:xfrm>
            <a:off x="495276" y="984142"/>
            <a:ext cx="2537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Theorem [TRO '25]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5ACD8E-5953-78DC-8B24-7123AF3E2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76" y="2839051"/>
            <a:ext cx="9856455" cy="76549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66B3CF-1618-7087-734D-B40CF26DE00E}"/>
              </a:ext>
            </a:extLst>
          </p:cNvPr>
          <p:cNvCxnSpPr>
            <a:cxnSpLocks/>
          </p:cNvCxnSpPr>
          <p:nvPr/>
        </p:nvCxnSpPr>
        <p:spPr>
          <a:xfrm>
            <a:off x="182880" y="637215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299E7A3-AA61-EADD-3DAD-200F13931276}"/>
              </a:ext>
            </a:extLst>
          </p:cNvPr>
          <p:cNvSpPr txBox="1"/>
          <p:nvPr/>
        </p:nvSpPr>
        <p:spPr>
          <a:xfrm>
            <a:off x="182880" y="6347355"/>
            <a:ext cx="11980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"Simultaneous system identification and model predictive control with no dynamic regret."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Robotics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(2025).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0BC284-3645-AFA3-F3B2-3B902011A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276" y="4125306"/>
            <a:ext cx="5220174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8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00585-DDBA-1E59-579D-48F5FA406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AF8CC9-730F-4B52-3C02-672A6612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2" y="1411583"/>
            <a:ext cx="11201416" cy="28518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BC9B18-298E-63A4-3170-3786C055E46B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01E82B-8640-F350-BBA3-51572706FFB5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4C76976-C1E4-D521-BCB9-6877327B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88539D7-BB96-98A1-F9F0-F5045D63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7D7B0C8-79E6-95E0-A0FA-E49DDE15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058970-8D5D-C0B2-02E5-4FE1900B0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2" y="995572"/>
            <a:ext cx="11201400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B229A6-B703-202D-4DE1-AB855CE95A0F}"/>
              </a:ext>
            </a:extLst>
          </p:cNvPr>
          <p:cNvSpPr txBox="1"/>
          <p:nvPr/>
        </p:nvSpPr>
        <p:spPr>
          <a:xfrm>
            <a:off x="495276" y="984142"/>
            <a:ext cx="3505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(Value Function</a:t>
            </a:r>
            <a:r>
              <a:rPr lang="en-US" sz="2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59FDE-BB2F-F747-B7B5-9D1393726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73" y="1705344"/>
            <a:ext cx="9633949" cy="233891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843B6A-2D5B-C859-321B-18B2038944C3}"/>
              </a:ext>
            </a:extLst>
          </p:cNvPr>
          <p:cNvCxnSpPr>
            <a:cxnSpLocks/>
          </p:cNvCxnSpPr>
          <p:nvPr/>
        </p:nvCxnSpPr>
        <p:spPr>
          <a:xfrm>
            <a:off x="182880" y="637215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F3AD768-BC14-88C6-2AA1-13D5AFD8E316}"/>
              </a:ext>
            </a:extLst>
          </p:cNvPr>
          <p:cNvSpPr txBox="1"/>
          <p:nvPr/>
        </p:nvSpPr>
        <p:spPr>
          <a:xfrm>
            <a:off x="182880" y="6347355"/>
            <a:ext cx="364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Grimm, et al, TAC '05</a:t>
            </a:r>
          </a:p>
        </p:txBody>
      </p:sp>
    </p:spTree>
    <p:extLst>
      <p:ext uri="{BB962C8B-B14F-4D97-AF65-F5344CB8AC3E}">
        <p14:creationId xmlns:p14="http://schemas.microsoft.com/office/powerpoint/2010/main" val="387481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F970C-F411-ACCC-53F8-56394568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BBB82C-1906-8809-2816-76B6A3428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2" y="1420239"/>
            <a:ext cx="11201416" cy="2017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721A16-D50E-0CDD-BCE8-97C440458D68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A52C3E-B764-AD23-DD96-92836E553137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C706360-2A02-D129-3B10-8C801EE55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D1C5F4-4338-CD2E-BE3D-7A2A46E5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F592AEE-086E-0DD2-837B-3AD1BDDF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2A432-D286-F4D7-16A4-2BD0EBE99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2" y="1003341"/>
            <a:ext cx="11201400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42F126-3F67-33DA-4681-22BFCD898E23}"/>
              </a:ext>
            </a:extLst>
          </p:cNvPr>
          <p:cNvSpPr txBox="1"/>
          <p:nvPr/>
        </p:nvSpPr>
        <p:spPr>
          <a:xfrm>
            <a:off x="495276" y="992798"/>
            <a:ext cx="4465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Assumption (Stability Condition)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FA4E8C-66D5-2332-8DC5-D08014FCCC2D}"/>
              </a:ext>
            </a:extLst>
          </p:cNvPr>
          <p:cNvCxnSpPr>
            <a:cxnSpLocks/>
          </p:cNvCxnSpPr>
          <p:nvPr/>
        </p:nvCxnSpPr>
        <p:spPr>
          <a:xfrm>
            <a:off x="182880" y="637215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6BE760-1C49-BE30-5BC3-CB92B2245A73}"/>
              </a:ext>
            </a:extLst>
          </p:cNvPr>
          <p:cNvSpPr txBox="1"/>
          <p:nvPr/>
        </p:nvSpPr>
        <p:spPr>
          <a:xfrm>
            <a:off x="182880" y="6347355"/>
            <a:ext cx="364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Grimm, et al, TAC '05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2B6D0A-F96C-AF0C-59BA-C4B3AB26F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73" y="4030843"/>
            <a:ext cx="7772400" cy="1188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EEA0DF-6D6D-1457-DB9C-D9378CA06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73" y="1617009"/>
            <a:ext cx="8523487" cy="1702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4B92D-DBF4-8A34-6DE8-2E8B39E3CD49}"/>
              </a:ext>
            </a:extLst>
          </p:cNvPr>
          <p:cNvSpPr txBox="1"/>
          <p:nvPr/>
        </p:nvSpPr>
        <p:spPr>
          <a:xfrm>
            <a:off x="5658333" y="4917616"/>
            <a:ext cx="423804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60292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84CFC-FEBD-CD0A-B0E0-9BBE9AF18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D7DFF1-C548-8F59-D0A9-E6B312BE6E8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on Cart-Pole Stabilization with Inaccurate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FD978-ACC4-750B-CA27-52C371A01DD8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FB2AC4A-915F-D9FB-5316-0E11E370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D21CCB2-ED77-21CE-DBE4-21C9CCC2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AC86D98-CD04-0C21-BDAA-DDAD1D36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AA7E0-E798-06D0-543D-4CD992CDC535}"/>
              </a:ext>
            </a:extLst>
          </p:cNvPr>
          <p:cNvSpPr txBox="1"/>
          <p:nvPr/>
        </p:nvSpPr>
        <p:spPr>
          <a:xfrm>
            <a:off x="182880" y="1007491"/>
            <a:ext cx="86182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Stabilize the cart-pole around the upright position of the pole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parameters (pole length &amp; mass, cart mass) are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inaccurate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E6E74-AE16-8714-3642-4C032207AFD5}"/>
              </a:ext>
            </a:extLst>
          </p:cNvPr>
          <p:cNvSpPr txBox="1"/>
          <p:nvPr/>
        </p:nvSpPr>
        <p:spPr>
          <a:xfrm>
            <a:off x="182880" y="3071544"/>
            <a:ext cx="111984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algorithms: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Random Fourier Feature MPC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(ii) Gaussian Process MPC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CC84A3-D0E6-DF41-5D1B-0C3F4AA6EEB8}"/>
              </a:ext>
            </a:extLst>
          </p:cNvPr>
          <p:cNvCxnSpPr>
            <a:cxnSpLocks/>
          </p:cNvCxnSpPr>
          <p:nvPr/>
        </p:nvCxnSpPr>
        <p:spPr>
          <a:xfrm>
            <a:off x="182880" y="621213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B7D58BC-2A77-26B6-D712-FFFECE1B35AB}"/>
              </a:ext>
            </a:extLst>
          </p:cNvPr>
          <p:cNvSpPr txBox="1"/>
          <p:nvPr/>
        </p:nvSpPr>
        <p:spPr>
          <a:xfrm>
            <a:off x="182880" y="6187335"/>
            <a:ext cx="218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 et al., TRO '25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Hewing et al., TCST '19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</a:p>
        </p:txBody>
      </p:sp>
      <p:pic>
        <p:nvPicPr>
          <p:cNvPr id="18" name="MPC">
            <a:hlinkClick r:id="" action="ppaction://media"/>
            <a:extLst>
              <a:ext uri="{FF2B5EF4-FFF2-40B4-BE49-F238E27FC236}">
                <a16:creationId xmlns:a16="http://schemas.microsoft.com/office/drawing/2014/main" id="{D304D402-9608-ED93-4596-46A663AD19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2.6521" end="1192.1888"/>
                </p14:media>
              </p:ext>
            </p:extLst>
          </p:nvPr>
        </p:nvPicPr>
        <p:blipFill>
          <a:blip r:embed="rId7"/>
          <a:srcRect t="6672" b="6112"/>
          <a:stretch>
            <a:fillRect/>
          </a:stretch>
        </p:blipFill>
        <p:spPr>
          <a:xfrm>
            <a:off x="4541605" y="3837709"/>
            <a:ext cx="3108791" cy="1754491"/>
          </a:xfrm>
          <a:prstGeom prst="rect">
            <a:avLst/>
          </a:prstGeom>
        </p:spPr>
      </p:pic>
      <p:pic>
        <p:nvPicPr>
          <p:cNvPr id="19" name="GP">
            <a:hlinkClick r:id="" action="ppaction://media"/>
            <a:extLst>
              <a:ext uri="{FF2B5EF4-FFF2-40B4-BE49-F238E27FC236}">
                <a16:creationId xmlns:a16="http://schemas.microsoft.com/office/drawing/2014/main" id="{2C8187BB-2BFD-F3CC-3355-4D5AF94308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653.1492" end="3720.527"/>
                </p14:media>
              </p:ext>
            </p:extLst>
          </p:nvPr>
        </p:nvPicPr>
        <p:blipFill>
          <a:blip r:embed="rId8"/>
          <a:srcRect t="6672" b="6112"/>
          <a:stretch>
            <a:fillRect/>
          </a:stretch>
        </p:blipFill>
        <p:spPr>
          <a:xfrm>
            <a:off x="8264318" y="3837709"/>
            <a:ext cx="3108791" cy="17544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DE9EB2-7F2D-FAB7-DEB8-0B56598E4F94}"/>
              </a:ext>
            </a:extLst>
          </p:cNvPr>
          <p:cNvSpPr txBox="1"/>
          <p:nvPr/>
        </p:nvSpPr>
        <p:spPr>
          <a:xfrm>
            <a:off x="1471825" y="5741994"/>
            <a:ext cx="180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F59089-9165-FA63-97C9-5053C6F16F32}"/>
              </a:ext>
            </a:extLst>
          </p:cNvPr>
          <p:cNvSpPr txBox="1"/>
          <p:nvPr/>
        </p:nvSpPr>
        <p:spPr>
          <a:xfrm>
            <a:off x="5194539" y="5741994"/>
            <a:ext cx="180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RFF-MPC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556C15-00B0-CE35-84B3-0E35EE52D062}"/>
              </a:ext>
            </a:extLst>
          </p:cNvPr>
          <p:cNvSpPr txBox="1"/>
          <p:nvPr/>
        </p:nvSpPr>
        <p:spPr>
          <a:xfrm>
            <a:off x="8917253" y="5743933"/>
            <a:ext cx="180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GP-MPC</a:t>
            </a:r>
          </a:p>
        </p:txBody>
      </p:sp>
      <p:pic>
        <p:nvPicPr>
          <p:cNvPr id="2" name="Koopman">
            <a:hlinkClick r:id="" action="ppaction://media"/>
            <a:extLst>
              <a:ext uri="{FF2B5EF4-FFF2-40B4-BE49-F238E27FC236}">
                <a16:creationId xmlns:a16="http://schemas.microsoft.com/office/drawing/2014/main" id="{D6AA818A-EF71-570E-05BF-71A83311702D}"/>
              </a:ext>
            </a:extLst>
          </p:cNvPr>
          <p:cNvPicPr>
            <a:picLocks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rcRect t="3128"/>
          <a:stretch>
            <a:fillRect/>
          </a:stretch>
        </p:blipFill>
        <p:spPr>
          <a:xfrm>
            <a:off x="818891" y="3837709"/>
            <a:ext cx="3108960" cy="1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105FE-C591-514A-DDDE-17897E728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44BB7C-9AC4-AF28-312C-4C18E0A8ED50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Algorithm Achieves Fastest Stabilization (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Inaccuracy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D4E480-3453-884C-4E8A-4B4CA7575EB4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623FCAC-78EF-B197-27BC-020E444C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04C744A-0BE8-4937-DEF7-D1A49B13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A9C3580-0087-9A55-9CAC-E0670001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ABF79-68C6-E524-F2D1-CDC3CA55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08" y="1635211"/>
            <a:ext cx="4645940" cy="3749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AF9AAF-D178-5779-B27A-2E536089A363}"/>
              </a:ext>
            </a:extLst>
          </p:cNvPr>
          <p:cNvSpPr txBox="1"/>
          <p:nvPr/>
        </p:nvSpPr>
        <p:spPr>
          <a:xfrm>
            <a:off x="2243575" y="1309207"/>
            <a:ext cx="26794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Trajectory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A6EC1-84A2-6BE0-E17F-D85D13080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752" y="1632372"/>
            <a:ext cx="4645940" cy="3749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62CAC6-2C6E-9122-55EA-7E9B2164476D}"/>
              </a:ext>
            </a:extLst>
          </p:cNvPr>
          <p:cNvSpPr txBox="1"/>
          <p:nvPr/>
        </p:nvSpPr>
        <p:spPr>
          <a:xfrm>
            <a:off x="7269020" y="1309207"/>
            <a:ext cx="26794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Stabilization Error</a:t>
            </a:r>
          </a:p>
        </p:txBody>
      </p:sp>
    </p:spTree>
    <p:extLst>
      <p:ext uri="{BB962C8B-B14F-4D97-AF65-F5344CB8AC3E}">
        <p14:creationId xmlns:p14="http://schemas.microsoft.com/office/powerpoint/2010/main" val="2841144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DC86E-B8F9-B6C8-BA29-DB7589BC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0200C0-177D-455F-1B67-51269ADFE687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Algorithm Achieves Fastest Stabilization (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Inaccuracy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EFDAD-E0AA-1152-1190-D2FE451ECE93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95DB262-E23C-73D4-2073-7BC23040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1473FC0-8062-849B-2E8D-E6E68334D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EFAB39F-FD0E-E4A3-024A-2AC5BEAE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763A7-150D-8FE6-B2AA-F25213345156}"/>
              </a:ext>
            </a:extLst>
          </p:cNvPr>
          <p:cNvSpPr txBox="1"/>
          <p:nvPr/>
        </p:nvSpPr>
        <p:spPr>
          <a:xfrm>
            <a:off x="3035418" y="5163054"/>
            <a:ext cx="67252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 error decreases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we collect more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Fastest stabilization due to </a:t>
            </a:r>
            <a:r>
              <a:rPr lang="en-US" sz="2200" dirty="0">
                <a:solidFill>
                  <a:srgbClr val="05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lowest prediction error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CE993B-9004-8AA4-8F9E-987EDCF31FB1}"/>
              </a:ext>
            </a:extLst>
          </p:cNvPr>
          <p:cNvGrpSpPr/>
          <p:nvPr/>
        </p:nvGrpSpPr>
        <p:grpSpPr>
          <a:xfrm>
            <a:off x="3773030" y="968303"/>
            <a:ext cx="4645940" cy="4072205"/>
            <a:chOff x="-179455" y="968303"/>
            <a:chExt cx="4645940" cy="40722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494FAC-FD3A-3CD1-A2CD-240760428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9455" y="1291468"/>
              <a:ext cx="4645940" cy="37490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626DF8-2928-9CD5-C3B1-EA3B6E465095}"/>
                </a:ext>
              </a:extLst>
            </p:cNvPr>
            <p:cNvSpPr txBox="1"/>
            <p:nvPr/>
          </p:nvSpPr>
          <p:spPr>
            <a:xfrm>
              <a:off x="803813" y="968303"/>
              <a:ext cx="26794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One-Step Prediction 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112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09C21-1AE8-B534-3B2B-E88E681FC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ED8F20-2479-2179-66CA-88241BA52846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Robots That Adapt Continuously Across Tasks &amp; Domains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43A3CE-A2BC-3C15-C05A-39510290199C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EBD6937-1B0F-7C3B-8842-3E15A69D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997A780-86A6-406B-33CC-1EC495A45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130B842-2511-A93E-0A39-7F564CAB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2FEC8E-B52F-FF7C-CAC6-69F013A84617}"/>
              </a:ext>
            </a:extLst>
          </p:cNvPr>
          <p:cNvGrpSpPr/>
          <p:nvPr/>
        </p:nvGrpSpPr>
        <p:grpSpPr>
          <a:xfrm>
            <a:off x="1084943" y="966705"/>
            <a:ext cx="3018971" cy="1878818"/>
            <a:chOff x="1084943" y="1123461"/>
            <a:chExt cx="3018971" cy="18788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20571D-781D-30B9-FC44-996E4CBAC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4943" y="1492793"/>
              <a:ext cx="3018971" cy="1509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9C449C-C937-3407-3968-8C210EFEE987}"/>
                </a:ext>
              </a:extLst>
            </p:cNvPr>
            <p:cNvSpPr txBox="1"/>
            <p:nvPr/>
          </p:nvSpPr>
          <p:spPr>
            <a:xfrm>
              <a:off x="1505856" y="1123461"/>
              <a:ext cx="2177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Drone Delivery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C99B3A-CF24-96F3-A0FC-C3EE9C9207EF}"/>
              </a:ext>
            </a:extLst>
          </p:cNvPr>
          <p:cNvGrpSpPr/>
          <p:nvPr/>
        </p:nvGrpSpPr>
        <p:grpSpPr>
          <a:xfrm>
            <a:off x="4586515" y="966705"/>
            <a:ext cx="3018971" cy="1879544"/>
            <a:chOff x="4586515" y="1123461"/>
            <a:chExt cx="3018971" cy="18795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F0FFCF-C466-4983-88A4-21B44CB24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6515" y="1493519"/>
              <a:ext cx="3018971" cy="150948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61CAF4-440F-AB56-6905-9E7E02707F53}"/>
                </a:ext>
              </a:extLst>
            </p:cNvPr>
            <p:cNvSpPr txBox="1"/>
            <p:nvPr/>
          </p:nvSpPr>
          <p:spPr>
            <a:xfrm>
              <a:off x="4661987" y="1123461"/>
              <a:ext cx="2869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Inspection &amp; Maintenance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45B483-1E2F-E9C3-906D-E51096F4D312}"/>
              </a:ext>
            </a:extLst>
          </p:cNvPr>
          <p:cNvGrpSpPr/>
          <p:nvPr/>
        </p:nvGrpSpPr>
        <p:grpSpPr>
          <a:xfrm>
            <a:off x="8089537" y="966705"/>
            <a:ext cx="3017520" cy="1878818"/>
            <a:chOff x="8089537" y="1123461"/>
            <a:chExt cx="3017520" cy="18788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704223-15D5-D811-43CB-9EEE80DAF1B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9537" y="1493519"/>
              <a:ext cx="3017520" cy="15087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F22B14-D354-BE2D-32C4-F20DFF21EB5A}"/>
                </a:ext>
              </a:extLst>
            </p:cNvPr>
            <p:cNvSpPr txBox="1"/>
            <p:nvPr/>
          </p:nvSpPr>
          <p:spPr>
            <a:xfrm>
              <a:off x="8510451" y="1123461"/>
              <a:ext cx="2177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 Tracking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235755B-68D9-FAD3-2DF6-A087A6C718FE}"/>
              </a:ext>
            </a:extLst>
          </p:cNvPr>
          <p:cNvSpPr txBox="1"/>
          <p:nvPr/>
        </p:nvSpPr>
        <p:spPr>
          <a:xfrm>
            <a:off x="182880" y="3357206"/>
            <a:ext cx="12009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Generate control inputs to achieve agile and accurate motion control across tasks &amp; domains.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1,2,3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28321-A98E-3D4E-9BC5-F30C29C498CC}"/>
              </a:ext>
            </a:extLst>
          </p:cNvPr>
          <p:cNvSpPr txBox="1"/>
          <p:nvPr/>
        </p:nvSpPr>
        <p:spPr>
          <a:xfrm>
            <a:off x="182880" y="4157333"/>
            <a:ext cx="10711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Dynamics and/or disturbances that are </a:t>
            </a:r>
            <a:r>
              <a:rPr lang="en-US" sz="2200" dirty="0">
                <a:solidFill>
                  <a:srgbClr val="B41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unknown, difficult-to-model</a:t>
            </a:r>
            <a:r>
              <a:rPr lang="en-US" sz="2200">
                <a:solidFill>
                  <a:srgbClr val="B41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adaptiv</a:t>
            </a:r>
            <a:r>
              <a:rPr lang="en-US" sz="2200" dirty="0">
                <a:solidFill>
                  <a:srgbClr val="B41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Drone delivery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Packages with </a:t>
            </a:r>
            <a:r>
              <a:rPr lang="en-US" sz="2200" dirty="0">
                <a:solidFill>
                  <a:srgbClr val="B41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weights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Inspection and maintenance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rgbClr val="B41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Wind, drag, ground effects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tracking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Targets with </a:t>
            </a:r>
            <a:r>
              <a:rPr lang="en-US" sz="2200" dirty="0">
                <a:solidFill>
                  <a:srgbClr val="B41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dynamics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EAF71B-26A9-AEB0-7A65-BE143D3FC156}"/>
              </a:ext>
            </a:extLst>
          </p:cNvPr>
          <p:cNvCxnSpPr>
            <a:cxnSpLocks/>
          </p:cNvCxnSpPr>
          <p:nvPr/>
        </p:nvCxnSpPr>
        <p:spPr>
          <a:xfrm>
            <a:off x="182880" y="6063814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D3269FC-9805-40E0-2E35-07B9B3C9E00C}"/>
              </a:ext>
            </a:extLst>
          </p:cNvPr>
          <p:cNvSpPr txBox="1"/>
          <p:nvPr/>
        </p:nvSpPr>
        <p:spPr>
          <a:xfrm>
            <a:off x="182880" y="6039012"/>
            <a:ext cx="364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Ackerman, IEEE Spectrum '13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Chen, Liu, Shen, IROS '16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Seneviratne, Dammika, et al., Acta Imeko '18</a:t>
            </a:r>
          </a:p>
        </p:txBody>
      </p:sp>
    </p:spTree>
    <p:extLst>
      <p:ext uri="{BB962C8B-B14F-4D97-AF65-F5344CB8AC3E}">
        <p14:creationId xmlns:p14="http://schemas.microsoft.com/office/powerpoint/2010/main" val="1746387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78852-179C-B178-F60C-FE9DCF3E5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E0434B-8623-45CA-739B-3C8E23B9365C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Algorithm Achieves Fastest Stabilization (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45%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Inaccuracy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4341BE-9C28-2F6E-E14B-5953DD8D2DAE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0B3619F-1823-CAC1-2023-F3E395C5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241B11E-1C83-0398-97F9-F024CD11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4C58E0E-05F5-4448-A254-CEA762DB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9F678-FFEF-FF5C-81FE-3C62EDF9D280}"/>
              </a:ext>
            </a:extLst>
          </p:cNvPr>
          <p:cNvSpPr txBox="1"/>
          <p:nvPr/>
        </p:nvSpPr>
        <p:spPr>
          <a:xfrm>
            <a:off x="2493156" y="5122512"/>
            <a:ext cx="78980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Ours achieves successful stabilization while other methods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2CF253-3EE9-4B3C-7E65-1A068468FC28}"/>
              </a:ext>
            </a:extLst>
          </p:cNvPr>
          <p:cNvGrpSpPr/>
          <p:nvPr/>
        </p:nvGrpSpPr>
        <p:grpSpPr>
          <a:xfrm>
            <a:off x="3773029" y="969264"/>
            <a:ext cx="4645940" cy="4072205"/>
            <a:chOff x="3773029" y="823675"/>
            <a:chExt cx="4645940" cy="407220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DA491-9CA0-2630-8B61-C50CCAB79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3029" y="1146840"/>
              <a:ext cx="4645940" cy="37490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C9603F-E3B9-02DD-89DA-92166D15EEB3}"/>
                </a:ext>
              </a:extLst>
            </p:cNvPr>
            <p:cNvSpPr txBox="1"/>
            <p:nvPr/>
          </p:nvSpPr>
          <p:spPr>
            <a:xfrm>
              <a:off x="4756296" y="823675"/>
              <a:ext cx="26794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Trajectory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9462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18E66-4CC9-CB29-82AF-33CFC910B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C9F4FC-A105-7604-65F3-2E2A0C747D02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&amp; Extension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84DC61-C30F-6D7F-A8D4-F04C6C96E1CF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413BDE5-4E12-8039-4B25-CF978A13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27AB925-0C42-00E7-1175-4D954B1A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BC3D263-1C7E-D591-A4F8-CDCAC614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4A6A3-B9B1-AA3F-11D5-95FD198A35E0}"/>
              </a:ext>
            </a:extLst>
          </p:cNvPr>
          <p:cNvSpPr txBox="1"/>
          <p:nvPr/>
        </p:nvSpPr>
        <p:spPr>
          <a:xfrm>
            <a:off x="182879" y="688164"/>
            <a:ext cx="102763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Self-supervised online control algorithm for: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of Koopman Operators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predictive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37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no-dynamic-regret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guarantees</a:t>
            </a:r>
          </a:p>
        </p:txBody>
      </p:sp>
      <p:pic>
        <p:nvPicPr>
          <p:cNvPr id="2" name="legged">
            <a:hlinkClick r:id="" action="ppaction://media"/>
            <a:extLst>
              <a:ext uri="{FF2B5EF4-FFF2-40B4-BE49-F238E27FC236}">
                <a16:creationId xmlns:a16="http://schemas.microsoft.com/office/drawing/2014/main" id="{0DFA60B8-FC1C-296A-2609-CD0FF3667F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5280" y="2442401"/>
            <a:ext cx="3901440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E48203-452E-F0D6-ADC0-BCC94B550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7681" y="2442401"/>
            <a:ext cx="3657600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B9F464-4C1E-90B0-8238-314C4406520C}"/>
              </a:ext>
            </a:extLst>
          </p:cNvPr>
          <p:cNvSpPr txBox="1"/>
          <p:nvPr/>
        </p:nvSpPr>
        <p:spPr>
          <a:xfrm>
            <a:off x="793896" y="1914164"/>
            <a:ext cx="267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Trajectory tracking under wind and ground effects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01B5B8-2AAA-D0BF-A7D6-E227301BBBF1}"/>
              </a:ext>
            </a:extLst>
          </p:cNvPr>
          <p:cNvSpPr txBox="1"/>
          <p:nvPr/>
        </p:nvSpPr>
        <p:spPr>
          <a:xfrm>
            <a:off x="4569899" y="1914164"/>
            <a:ext cx="3052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Trajectory tracking under unknown payload &amp; rough terrain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C726B9-619D-7535-5CC1-B87C9536C83F}"/>
              </a:ext>
            </a:extLst>
          </p:cNvPr>
          <p:cNvSpPr txBox="1"/>
          <p:nvPr/>
        </p:nvSpPr>
        <p:spPr>
          <a:xfrm>
            <a:off x="8596778" y="1914164"/>
            <a:ext cx="267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tracking </a:t>
            </a:r>
          </a:p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unknown motion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AC46F7-08B6-D382-6FDB-6B7515E286AC}"/>
              </a:ext>
            </a:extLst>
          </p:cNvPr>
          <p:cNvSpPr txBox="1"/>
          <p:nvPr/>
        </p:nvSpPr>
        <p:spPr>
          <a:xfrm>
            <a:off x="182878" y="4808243"/>
            <a:ext cx="10276353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Meta-learning of Koopman observables for generalization across domains &amp; tasks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quantification for active and safe learning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668D6A-FE4F-CD53-6F66-9FAD7A555C3C}"/>
              </a:ext>
            </a:extLst>
          </p:cNvPr>
          <p:cNvCxnSpPr>
            <a:cxnSpLocks/>
          </p:cNvCxnSpPr>
          <p:nvPr/>
        </p:nvCxnSpPr>
        <p:spPr>
          <a:xfrm>
            <a:off x="182880" y="6047294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0981406-88C0-CD4F-FD16-667ECC2393B3}"/>
              </a:ext>
            </a:extLst>
          </p:cNvPr>
          <p:cNvSpPr txBox="1"/>
          <p:nvPr/>
        </p:nvSpPr>
        <p:spPr>
          <a:xfrm>
            <a:off x="182880" y="6022492"/>
            <a:ext cx="11980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"Simultaneous system identification and model predictive control with no dynamic regret."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Robotics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(2025).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Zhou*, Zhang*,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"Adaptive Legged Locomotion via Online Learning for Model Predictive Control."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review.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Zhou*,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Navsalkar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*,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"Online Learning for Tracking Targets with Unknown Dynamics."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preparation.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G_1362">
            <a:hlinkClick r:id="" action="ppaction://media"/>
            <a:extLst>
              <a:ext uri="{FF2B5EF4-FFF2-40B4-BE49-F238E27FC236}">
                <a16:creationId xmlns:a16="http://schemas.microsoft.com/office/drawing/2014/main" id="{A09A4690-F25A-5373-19C4-2753EC69A5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361" y="2442401"/>
            <a:ext cx="39014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CE98F-0676-D5C4-FEF0-AE1CF7774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4BDF6D-2303-ABB6-08A2-C4E857842B5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Robots That Learn Continuously Across Tasks &amp; Domains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33F676-C5F2-D465-3864-859ED84D12A6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5B99299-7279-A622-609B-092A86A80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3461EF2-14C5-A6EB-B0E0-B8B8D5B2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1236BD1-5D06-27B3-FA69-E353BA34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869B332-8160-3D62-A7B9-004B574EE6E2}"/>
              </a:ext>
            </a:extLst>
          </p:cNvPr>
          <p:cNvSpPr/>
          <p:nvPr/>
        </p:nvSpPr>
        <p:spPr>
          <a:xfrm>
            <a:off x="783775" y="1061358"/>
            <a:ext cx="7315200" cy="4937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BF735-8AE4-3739-1723-FE767B420211}"/>
              </a:ext>
            </a:extLst>
          </p:cNvPr>
          <p:cNvSpPr txBox="1"/>
          <p:nvPr/>
        </p:nvSpPr>
        <p:spPr>
          <a:xfrm>
            <a:off x="1833157" y="1371602"/>
            <a:ext cx="5238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Lifelong/Continual Learning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114ED2-7D86-2FB8-6364-F0D44F94C946}"/>
              </a:ext>
            </a:extLst>
          </p:cNvPr>
          <p:cNvSpPr/>
          <p:nvPr/>
        </p:nvSpPr>
        <p:spPr>
          <a:xfrm>
            <a:off x="1240975" y="2158638"/>
            <a:ext cx="6400800" cy="38404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7FE22-6E02-4FD5-7318-0293DFBC623D}"/>
              </a:ext>
            </a:extLst>
          </p:cNvPr>
          <p:cNvSpPr txBox="1"/>
          <p:nvPr/>
        </p:nvSpPr>
        <p:spPr>
          <a:xfrm>
            <a:off x="1822270" y="2603408"/>
            <a:ext cx="5238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Isolated/Self-supervised Learning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C7615A-98B5-AE54-AFE2-2AADECACBDD3}"/>
              </a:ext>
            </a:extLst>
          </p:cNvPr>
          <p:cNvSpPr/>
          <p:nvPr/>
        </p:nvSpPr>
        <p:spPr>
          <a:xfrm>
            <a:off x="1698170" y="3438798"/>
            <a:ext cx="5486400" cy="25603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61636-6338-793D-1E92-5425AB7A79B7}"/>
              </a:ext>
            </a:extLst>
          </p:cNvPr>
          <p:cNvSpPr txBox="1"/>
          <p:nvPr/>
        </p:nvSpPr>
        <p:spPr>
          <a:xfrm>
            <a:off x="1822270" y="3752841"/>
            <a:ext cx="5238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On-the-fly/Online Adaptation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7F082-C343-1A28-F180-DAA2D4C50A37}"/>
              </a:ext>
            </a:extLst>
          </p:cNvPr>
          <p:cNvSpPr txBox="1"/>
          <p:nvPr/>
        </p:nvSpPr>
        <p:spPr>
          <a:xfrm>
            <a:off x="3071949" y="4588231"/>
            <a:ext cx="2760619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of this work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C37DD6-935A-C866-1D4C-478217C4BFAE}"/>
              </a:ext>
            </a:extLst>
          </p:cNvPr>
          <p:cNvCxnSpPr>
            <a:cxnSpLocks/>
          </p:cNvCxnSpPr>
          <p:nvPr/>
        </p:nvCxnSpPr>
        <p:spPr>
          <a:xfrm flipV="1">
            <a:off x="8599720" y="1473927"/>
            <a:ext cx="0" cy="3929742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D618AD2-4E63-C3D2-92CA-9F31247B63C4}"/>
              </a:ext>
            </a:extLst>
          </p:cNvPr>
          <p:cNvSpPr txBox="1"/>
          <p:nvPr/>
        </p:nvSpPr>
        <p:spPr>
          <a:xfrm>
            <a:off x="8436432" y="2968079"/>
            <a:ext cx="3642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</a:t>
            </a:r>
          </a:p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&amp; Autonomy</a:t>
            </a:r>
          </a:p>
        </p:txBody>
      </p:sp>
    </p:spTree>
    <p:extLst>
      <p:ext uri="{BB962C8B-B14F-4D97-AF65-F5344CB8AC3E}">
        <p14:creationId xmlns:p14="http://schemas.microsoft.com/office/powerpoint/2010/main" val="4242056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1A969-DB0F-0661-2675-9495A593C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455FF0-2A96-C707-30E2-FA464449500A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Model Predictive Control Under Uncertainty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729FFA-C86C-11BA-78A5-E9F6CE05EDBF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2C9E780-42CE-6B97-F5F5-BBDDCDB7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C83924F-8D21-A4E0-2EEF-DFEF69EA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0ECED1-2177-E424-00D7-08B6AD71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1C5E0C-9F0B-9476-59E6-1A3DB6B08D48}"/>
              </a:ext>
            </a:extLst>
          </p:cNvPr>
          <p:cNvSpPr txBox="1"/>
          <p:nvPr/>
        </p:nvSpPr>
        <p:spPr>
          <a:xfrm>
            <a:off x="2680063" y="724975"/>
            <a:ext cx="6831874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above scenarios are control problems under uncertainty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F6B9B7-FF11-A478-4300-495FF39EFE3B}"/>
              </a:ext>
            </a:extLst>
          </p:cNvPr>
          <p:cNvSpPr txBox="1"/>
          <p:nvPr/>
        </p:nvSpPr>
        <p:spPr>
          <a:xfrm>
            <a:off x="182880" y="1357196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control input to minimize a look-ahead cumulative loss: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602EE-85BA-4A80-8BF8-BCE51901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67" y="2106359"/>
            <a:ext cx="5420680" cy="19092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FDA3F-6FFB-33DE-6A68-5EFFD041797D}"/>
              </a:ext>
            </a:extLst>
          </p:cNvPr>
          <p:cNvSpPr txBox="1"/>
          <p:nvPr/>
        </p:nvSpPr>
        <p:spPr>
          <a:xfrm>
            <a:off x="8365660" y="1869126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37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275CA6-5A6D-0CAE-CEFE-53326C294E7C}"/>
              </a:ext>
            </a:extLst>
          </p:cNvPr>
          <p:cNvSpPr txBox="1"/>
          <p:nvPr/>
        </p:nvSpPr>
        <p:spPr>
          <a:xfrm>
            <a:off x="8365660" y="2400328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 system 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F2F16A-D9A6-98E2-38F2-210934F49780}"/>
              </a:ext>
            </a:extLst>
          </p:cNvPr>
          <p:cNvSpPr txBox="1"/>
          <p:nvPr/>
        </p:nvSpPr>
        <p:spPr>
          <a:xfrm>
            <a:off x="8365660" y="2931530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uncertainty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4225E6-2A47-91E7-D7CF-504806E55DFA}"/>
              </a:ext>
            </a:extLst>
          </p:cNvPr>
          <p:cNvSpPr txBox="1"/>
          <p:nvPr/>
        </p:nvSpPr>
        <p:spPr>
          <a:xfrm>
            <a:off x="8365660" y="3462731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constraints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7ABA8E5-AD08-2BDD-BEB6-9FEFB369DAD4}"/>
              </a:ext>
            </a:extLst>
          </p:cNvPr>
          <p:cNvSpPr/>
          <p:nvPr/>
        </p:nvSpPr>
        <p:spPr>
          <a:xfrm>
            <a:off x="4271963" y="1979658"/>
            <a:ext cx="4101074" cy="334917"/>
          </a:xfrm>
          <a:custGeom>
            <a:avLst/>
            <a:gdLst>
              <a:gd name="connsiteX0" fmla="*/ 0 w 4043362"/>
              <a:gd name="connsiteY0" fmla="*/ 324643 h 324643"/>
              <a:gd name="connsiteX1" fmla="*/ 1557337 w 4043362"/>
              <a:gd name="connsiteY1" fmla="*/ 10318 h 324643"/>
              <a:gd name="connsiteX2" fmla="*/ 4043362 w 4043362"/>
              <a:gd name="connsiteY2" fmla="*/ 96043 h 32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3362" h="324643">
                <a:moveTo>
                  <a:pt x="0" y="324643"/>
                </a:moveTo>
                <a:cubicBezTo>
                  <a:pt x="441721" y="186530"/>
                  <a:pt x="883443" y="48418"/>
                  <a:pt x="1557337" y="10318"/>
                </a:cubicBezTo>
                <a:cubicBezTo>
                  <a:pt x="2231231" y="-27782"/>
                  <a:pt x="3645693" y="48418"/>
                  <a:pt x="4043362" y="96043"/>
                </a:cubicBezTo>
              </a:path>
            </a:pathLst>
          </a:custGeom>
          <a:ln w="28575" cap="flat" cmpd="sng" algn="ctr">
            <a:solidFill>
              <a:srgbClr val="F372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0EDA4E-47C2-4531-E049-D8EF6006C08B}"/>
              </a:ext>
            </a:extLst>
          </p:cNvPr>
          <p:cNvSpPr/>
          <p:nvPr/>
        </p:nvSpPr>
        <p:spPr>
          <a:xfrm>
            <a:off x="4788816" y="2462277"/>
            <a:ext cx="3576844" cy="509229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D4E4B77-9674-D74E-C1A3-54633BBA2E5E}"/>
              </a:ext>
            </a:extLst>
          </p:cNvPr>
          <p:cNvSpPr/>
          <p:nvPr/>
        </p:nvSpPr>
        <p:spPr>
          <a:xfrm>
            <a:off x="5769204" y="2686730"/>
            <a:ext cx="2582463" cy="284776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2D017FB1-14DC-9439-42C2-89025DD54CA8}"/>
              </a:ext>
            </a:extLst>
          </p:cNvPr>
          <p:cNvSpPr/>
          <p:nvPr/>
        </p:nvSpPr>
        <p:spPr>
          <a:xfrm>
            <a:off x="6910250" y="3305952"/>
            <a:ext cx="1430926" cy="156779"/>
          </a:xfrm>
          <a:custGeom>
            <a:avLst/>
            <a:gdLst>
              <a:gd name="connsiteX0" fmla="*/ 0 w 1463040"/>
              <a:gd name="connsiteY0" fmla="*/ 0 h 209380"/>
              <a:gd name="connsiteX1" fmla="*/ 822960 w 1463040"/>
              <a:gd name="connsiteY1" fmla="*/ 209006 h 209380"/>
              <a:gd name="connsiteX2" fmla="*/ 1463040 w 1463040"/>
              <a:gd name="connsiteY2" fmla="*/ 52252 h 20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040" h="209380">
                <a:moveTo>
                  <a:pt x="0" y="0"/>
                </a:moveTo>
                <a:cubicBezTo>
                  <a:pt x="289560" y="100148"/>
                  <a:pt x="579120" y="200297"/>
                  <a:pt x="822960" y="209006"/>
                </a:cubicBezTo>
                <a:cubicBezTo>
                  <a:pt x="1066800" y="217715"/>
                  <a:pt x="1314994" y="71846"/>
                  <a:pt x="1463040" y="52252"/>
                </a:cubicBezTo>
              </a:path>
            </a:pathLst>
          </a:custGeom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377DE31-7D2E-3ED0-3514-F9D5C9A3336D}"/>
              </a:ext>
            </a:extLst>
          </p:cNvPr>
          <p:cNvSpPr/>
          <p:nvPr/>
        </p:nvSpPr>
        <p:spPr>
          <a:xfrm>
            <a:off x="4532811" y="3500846"/>
            <a:ext cx="3840226" cy="235993"/>
          </a:xfrm>
          <a:custGeom>
            <a:avLst/>
            <a:gdLst>
              <a:gd name="connsiteX0" fmla="*/ 0 w 3788229"/>
              <a:gd name="connsiteY0" fmla="*/ 0 h 235131"/>
              <a:gd name="connsiteX1" fmla="*/ 1867989 w 3788229"/>
              <a:gd name="connsiteY1" fmla="*/ 26125 h 235131"/>
              <a:gd name="connsiteX2" fmla="*/ 3788229 w 3788229"/>
              <a:gd name="connsiteY2" fmla="*/ 235131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8229" h="235131">
                <a:moveTo>
                  <a:pt x="0" y="0"/>
                </a:moveTo>
                <a:lnTo>
                  <a:pt x="1867989" y="26125"/>
                </a:lnTo>
                <a:cubicBezTo>
                  <a:pt x="2499360" y="65313"/>
                  <a:pt x="3143794" y="150222"/>
                  <a:pt x="3788229" y="235131"/>
                </a:cubicBezTo>
              </a:path>
            </a:pathLst>
          </a:custGeom>
          <a:ln w="28575" cap="flat" cmpd="sng" algn="ctr">
            <a:solidFill>
              <a:srgbClr val="0066C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74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FAC80-23ED-8E51-2436-08A97CBF3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4FF255-9287-7FB5-6F04-8CEFA3E32853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Model Predictive Control Under Uncertainty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79F33-D900-BF28-ABA7-56088F8BE51B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FFFD1D8-7667-DD22-1102-478F151B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D4CFE85-0A54-A889-001A-4CD8E6BE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953AC36-B33E-E006-30E2-D1D1FD87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1865B9-90D4-3D0C-A926-1B00FA60CC4D}"/>
              </a:ext>
            </a:extLst>
          </p:cNvPr>
          <p:cNvSpPr txBox="1"/>
          <p:nvPr/>
        </p:nvSpPr>
        <p:spPr>
          <a:xfrm>
            <a:off x="2680063" y="724975"/>
            <a:ext cx="6831874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above scenarios are control problems under uncertainty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651258-CC69-1CC1-6687-DA653AA9B795}"/>
              </a:ext>
            </a:extLst>
          </p:cNvPr>
          <p:cNvSpPr txBox="1"/>
          <p:nvPr/>
        </p:nvSpPr>
        <p:spPr>
          <a:xfrm>
            <a:off x="182880" y="1357196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control input to minimize a look-ahead cumulative loss: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1E83B9-399F-8E9A-48F5-B3E7D25D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67" y="2106359"/>
            <a:ext cx="5420680" cy="1909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302DCB-5A84-884F-5AE5-9A4C9EDE1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658951"/>
            <a:ext cx="7772400" cy="1914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4FB6AB-0DAD-12B8-5B83-82AF6DCFFCCE}"/>
              </a:ext>
            </a:extLst>
          </p:cNvPr>
          <p:cNvSpPr txBox="1"/>
          <p:nvPr/>
        </p:nvSpPr>
        <p:spPr>
          <a:xfrm>
            <a:off x="182880" y="4228064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Ideally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if         is known: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D178C-01DA-EEFC-4137-64C74E4FA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470" y="4333469"/>
            <a:ext cx="448733" cy="273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A81D5-DCA3-E91C-EDFC-F41C30E1A1DD}"/>
              </a:ext>
            </a:extLst>
          </p:cNvPr>
          <p:cNvSpPr txBox="1"/>
          <p:nvPr/>
        </p:nvSpPr>
        <p:spPr>
          <a:xfrm>
            <a:off x="8365660" y="1869126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37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7FBDF-1803-AAE7-FEF5-52CE1E05BFB6}"/>
              </a:ext>
            </a:extLst>
          </p:cNvPr>
          <p:cNvSpPr txBox="1"/>
          <p:nvPr/>
        </p:nvSpPr>
        <p:spPr>
          <a:xfrm>
            <a:off x="8365660" y="2400328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 system 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7E3F7-4BE1-2116-9D09-72407F1F78D2}"/>
              </a:ext>
            </a:extLst>
          </p:cNvPr>
          <p:cNvSpPr txBox="1"/>
          <p:nvPr/>
        </p:nvSpPr>
        <p:spPr>
          <a:xfrm>
            <a:off x="8365660" y="2931530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uncertainty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970A15-E6BD-0E73-9D53-1ADEBC638891}"/>
              </a:ext>
            </a:extLst>
          </p:cNvPr>
          <p:cNvSpPr txBox="1"/>
          <p:nvPr/>
        </p:nvSpPr>
        <p:spPr>
          <a:xfrm>
            <a:off x="8365660" y="3462731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constraints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9231D4D-A704-E252-02EC-7A7EBAD0AB03}"/>
              </a:ext>
            </a:extLst>
          </p:cNvPr>
          <p:cNvSpPr/>
          <p:nvPr/>
        </p:nvSpPr>
        <p:spPr>
          <a:xfrm>
            <a:off x="4271963" y="1979658"/>
            <a:ext cx="4101074" cy="334917"/>
          </a:xfrm>
          <a:custGeom>
            <a:avLst/>
            <a:gdLst>
              <a:gd name="connsiteX0" fmla="*/ 0 w 4043362"/>
              <a:gd name="connsiteY0" fmla="*/ 324643 h 324643"/>
              <a:gd name="connsiteX1" fmla="*/ 1557337 w 4043362"/>
              <a:gd name="connsiteY1" fmla="*/ 10318 h 324643"/>
              <a:gd name="connsiteX2" fmla="*/ 4043362 w 4043362"/>
              <a:gd name="connsiteY2" fmla="*/ 96043 h 32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3362" h="324643">
                <a:moveTo>
                  <a:pt x="0" y="324643"/>
                </a:moveTo>
                <a:cubicBezTo>
                  <a:pt x="441721" y="186530"/>
                  <a:pt x="883443" y="48418"/>
                  <a:pt x="1557337" y="10318"/>
                </a:cubicBezTo>
                <a:cubicBezTo>
                  <a:pt x="2231231" y="-27782"/>
                  <a:pt x="3645693" y="48418"/>
                  <a:pt x="4043362" y="96043"/>
                </a:cubicBezTo>
              </a:path>
            </a:pathLst>
          </a:custGeom>
          <a:ln w="28575" cap="flat" cmpd="sng" algn="ctr">
            <a:solidFill>
              <a:srgbClr val="F372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79EA9EB-0B57-B3EE-23D9-B3BE35581A35}"/>
              </a:ext>
            </a:extLst>
          </p:cNvPr>
          <p:cNvSpPr/>
          <p:nvPr/>
        </p:nvSpPr>
        <p:spPr>
          <a:xfrm>
            <a:off x="4788816" y="2462277"/>
            <a:ext cx="3576844" cy="509229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602C8C9D-46C7-A83F-DA08-774CE7683855}"/>
              </a:ext>
            </a:extLst>
          </p:cNvPr>
          <p:cNvSpPr/>
          <p:nvPr/>
        </p:nvSpPr>
        <p:spPr>
          <a:xfrm>
            <a:off x="5769204" y="2686730"/>
            <a:ext cx="2582463" cy="284776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C87F3EC2-014B-BA06-7413-3C4657A1F704}"/>
              </a:ext>
            </a:extLst>
          </p:cNvPr>
          <p:cNvSpPr/>
          <p:nvPr/>
        </p:nvSpPr>
        <p:spPr>
          <a:xfrm>
            <a:off x="6910250" y="3305952"/>
            <a:ext cx="1430926" cy="156779"/>
          </a:xfrm>
          <a:custGeom>
            <a:avLst/>
            <a:gdLst>
              <a:gd name="connsiteX0" fmla="*/ 0 w 1463040"/>
              <a:gd name="connsiteY0" fmla="*/ 0 h 209380"/>
              <a:gd name="connsiteX1" fmla="*/ 822960 w 1463040"/>
              <a:gd name="connsiteY1" fmla="*/ 209006 h 209380"/>
              <a:gd name="connsiteX2" fmla="*/ 1463040 w 1463040"/>
              <a:gd name="connsiteY2" fmla="*/ 52252 h 20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040" h="209380">
                <a:moveTo>
                  <a:pt x="0" y="0"/>
                </a:moveTo>
                <a:cubicBezTo>
                  <a:pt x="289560" y="100148"/>
                  <a:pt x="579120" y="200297"/>
                  <a:pt x="822960" y="209006"/>
                </a:cubicBezTo>
                <a:cubicBezTo>
                  <a:pt x="1066800" y="217715"/>
                  <a:pt x="1314994" y="71846"/>
                  <a:pt x="1463040" y="52252"/>
                </a:cubicBezTo>
              </a:path>
            </a:pathLst>
          </a:custGeom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405E34E-760A-5EAE-7555-3424303A3D95}"/>
              </a:ext>
            </a:extLst>
          </p:cNvPr>
          <p:cNvSpPr/>
          <p:nvPr/>
        </p:nvSpPr>
        <p:spPr>
          <a:xfrm>
            <a:off x="4532811" y="3500846"/>
            <a:ext cx="3840226" cy="235993"/>
          </a:xfrm>
          <a:custGeom>
            <a:avLst/>
            <a:gdLst>
              <a:gd name="connsiteX0" fmla="*/ 0 w 3788229"/>
              <a:gd name="connsiteY0" fmla="*/ 0 h 235131"/>
              <a:gd name="connsiteX1" fmla="*/ 1867989 w 3788229"/>
              <a:gd name="connsiteY1" fmla="*/ 26125 h 235131"/>
              <a:gd name="connsiteX2" fmla="*/ 3788229 w 3788229"/>
              <a:gd name="connsiteY2" fmla="*/ 235131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8229" h="235131">
                <a:moveTo>
                  <a:pt x="0" y="0"/>
                </a:moveTo>
                <a:lnTo>
                  <a:pt x="1867989" y="26125"/>
                </a:lnTo>
                <a:cubicBezTo>
                  <a:pt x="2499360" y="65313"/>
                  <a:pt x="3143794" y="150222"/>
                  <a:pt x="3788229" y="235131"/>
                </a:cubicBezTo>
              </a:path>
            </a:pathLst>
          </a:custGeom>
          <a:ln w="28575" cap="flat" cmpd="sng" algn="ctr">
            <a:solidFill>
              <a:srgbClr val="0066C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4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11E02-AAE4-D501-76E9-CEDA9791F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DEC0CE-D51E-9671-C021-F7D71CE18DFC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Model Predictive Control Under Uncertainty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2A2267-5548-508D-2BB2-1F9D3628B9DB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55EB385-7E15-BDFA-D24E-C192BB8A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2D242F-DE5B-9F63-AE92-A5072BC7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7525CF2-67A2-5D66-01F5-67FC2C74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DF298E-5DC0-73E4-C52D-7658CA6798C9}"/>
              </a:ext>
            </a:extLst>
          </p:cNvPr>
          <p:cNvSpPr txBox="1"/>
          <p:nvPr/>
        </p:nvSpPr>
        <p:spPr>
          <a:xfrm>
            <a:off x="2680063" y="724975"/>
            <a:ext cx="6831874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above scenarios are control problems under uncertainty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832C18-A3D2-461F-B421-E7495550BA83}"/>
              </a:ext>
            </a:extLst>
          </p:cNvPr>
          <p:cNvSpPr txBox="1"/>
          <p:nvPr/>
        </p:nvSpPr>
        <p:spPr>
          <a:xfrm>
            <a:off x="182880" y="1357196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control input to minimize a look-ahead cumulative loss: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3F68B-FCDC-6AAB-87C7-161BF7A7F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67" y="2106359"/>
            <a:ext cx="5420680" cy="1909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E0EA3-DA6A-F545-6C4E-6FE034CE5059}"/>
              </a:ext>
            </a:extLst>
          </p:cNvPr>
          <p:cNvSpPr txBox="1"/>
          <p:nvPr/>
        </p:nvSpPr>
        <p:spPr>
          <a:xfrm>
            <a:off x="182880" y="4228064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       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unknown: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1790B-3B5C-BEA2-6513-B3A7717B429E}"/>
              </a:ext>
            </a:extLst>
          </p:cNvPr>
          <p:cNvSpPr txBox="1"/>
          <p:nvPr/>
        </p:nvSpPr>
        <p:spPr>
          <a:xfrm>
            <a:off x="8365660" y="1869126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37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27A2C-F71E-251F-2443-B64D7514341B}"/>
              </a:ext>
            </a:extLst>
          </p:cNvPr>
          <p:cNvSpPr txBox="1"/>
          <p:nvPr/>
        </p:nvSpPr>
        <p:spPr>
          <a:xfrm>
            <a:off x="8365660" y="2400328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 system 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4702D-B39F-6E9C-BED0-D2C35E8CE5E2}"/>
              </a:ext>
            </a:extLst>
          </p:cNvPr>
          <p:cNvSpPr txBox="1"/>
          <p:nvPr/>
        </p:nvSpPr>
        <p:spPr>
          <a:xfrm>
            <a:off x="8365660" y="2931530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uncertainty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DB0B2-73F5-2190-2B36-98C510C0C671}"/>
              </a:ext>
            </a:extLst>
          </p:cNvPr>
          <p:cNvSpPr txBox="1"/>
          <p:nvPr/>
        </p:nvSpPr>
        <p:spPr>
          <a:xfrm>
            <a:off x="8365660" y="3462731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constraints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E4A9090-6566-BBA2-A2F3-468667AD95E8}"/>
              </a:ext>
            </a:extLst>
          </p:cNvPr>
          <p:cNvSpPr/>
          <p:nvPr/>
        </p:nvSpPr>
        <p:spPr>
          <a:xfrm>
            <a:off x="4271963" y="1979658"/>
            <a:ext cx="4101074" cy="334917"/>
          </a:xfrm>
          <a:custGeom>
            <a:avLst/>
            <a:gdLst>
              <a:gd name="connsiteX0" fmla="*/ 0 w 4043362"/>
              <a:gd name="connsiteY0" fmla="*/ 324643 h 324643"/>
              <a:gd name="connsiteX1" fmla="*/ 1557337 w 4043362"/>
              <a:gd name="connsiteY1" fmla="*/ 10318 h 324643"/>
              <a:gd name="connsiteX2" fmla="*/ 4043362 w 4043362"/>
              <a:gd name="connsiteY2" fmla="*/ 96043 h 32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3362" h="324643">
                <a:moveTo>
                  <a:pt x="0" y="324643"/>
                </a:moveTo>
                <a:cubicBezTo>
                  <a:pt x="441721" y="186530"/>
                  <a:pt x="883443" y="48418"/>
                  <a:pt x="1557337" y="10318"/>
                </a:cubicBezTo>
                <a:cubicBezTo>
                  <a:pt x="2231231" y="-27782"/>
                  <a:pt x="3645693" y="48418"/>
                  <a:pt x="4043362" y="96043"/>
                </a:cubicBezTo>
              </a:path>
            </a:pathLst>
          </a:custGeom>
          <a:ln w="28575" cap="flat" cmpd="sng" algn="ctr">
            <a:solidFill>
              <a:srgbClr val="F372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7495966-FD00-4667-378E-CA7301273FCE}"/>
              </a:ext>
            </a:extLst>
          </p:cNvPr>
          <p:cNvSpPr/>
          <p:nvPr/>
        </p:nvSpPr>
        <p:spPr>
          <a:xfrm>
            <a:off x="4788816" y="2462277"/>
            <a:ext cx="3576844" cy="509229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00815323-122A-5F67-0FE8-BE52D37B6079}"/>
              </a:ext>
            </a:extLst>
          </p:cNvPr>
          <p:cNvSpPr/>
          <p:nvPr/>
        </p:nvSpPr>
        <p:spPr>
          <a:xfrm>
            <a:off x="5769204" y="2686730"/>
            <a:ext cx="2582463" cy="284776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043B02F-4896-2DD8-212B-C1CB6263C676}"/>
              </a:ext>
            </a:extLst>
          </p:cNvPr>
          <p:cNvSpPr/>
          <p:nvPr/>
        </p:nvSpPr>
        <p:spPr>
          <a:xfrm>
            <a:off x="6910250" y="3305952"/>
            <a:ext cx="1430926" cy="156779"/>
          </a:xfrm>
          <a:custGeom>
            <a:avLst/>
            <a:gdLst>
              <a:gd name="connsiteX0" fmla="*/ 0 w 1463040"/>
              <a:gd name="connsiteY0" fmla="*/ 0 h 209380"/>
              <a:gd name="connsiteX1" fmla="*/ 822960 w 1463040"/>
              <a:gd name="connsiteY1" fmla="*/ 209006 h 209380"/>
              <a:gd name="connsiteX2" fmla="*/ 1463040 w 1463040"/>
              <a:gd name="connsiteY2" fmla="*/ 52252 h 20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040" h="209380">
                <a:moveTo>
                  <a:pt x="0" y="0"/>
                </a:moveTo>
                <a:cubicBezTo>
                  <a:pt x="289560" y="100148"/>
                  <a:pt x="579120" y="200297"/>
                  <a:pt x="822960" y="209006"/>
                </a:cubicBezTo>
                <a:cubicBezTo>
                  <a:pt x="1066800" y="217715"/>
                  <a:pt x="1314994" y="71846"/>
                  <a:pt x="1463040" y="52252"/>
                </a:cubicBezTo>
              </a:path>
            </a:pathLst>
          </a:custGeom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67FA3DD9-A647-28BD-AC0E-CE6419EB4A3B}"/>
              </a:ext>
            </a:extLst>
          </p:cNvPr>
          <p:cNvSpPr/>
          <p:nvPr/>
        </p:nvSpPr>
        <p:spPr>
          <a:xfrm>
            <a:off x="4532811" y="3500846"/>
            <a:ext cx="3840226" cy="235993"/>
          </a:xfrm>
          <a:custGeom>
            <a:avLst/>
            <a:gdLst>
              <a:gd name="connsiteX0" fmla="*/ 0 w 3788229"/>
              <a:gd name="connsiteY0" fmla="*/ 0 h 235131"/>
              <a:gd name="connsiteX1" fmla="*/ 1867989 w 3788229"/>
              <a:gd name="connsiteY1" fmla="*/ 26125 h 235131"/>
              <a:gd name="connsiteX2" fmla="*/ 3788229 w 3788229"/>
              <a:gd name="connsiteY2" fmla="*/ 235131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8229" h="235131">
                <a:moveTo>
                  <a:pt x="0" y="0"/>
                </a:moveTo>
                <a:lnTo>
                  <a:pt x="1867989" y="26125"/>
                </a:lnTo>
                <a:cubicBezTo>
                  <a:pt x="2499360" y="65313"/>
                  <a:pt x="3143794" y="150222"/>
                  <a:pt x="3788229" y="235131"/>
                </a:cubicBezTo>
              </a:path>
            </a:pathLst>
          </a:custGeom>
          <a:ln w="28575" cap="flat" cmpd="sng" algn="ctr">
            <a:solidFill>
              <a:srgbClr val="0066C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B2CE36-FF40-8906-6806-8D62A5496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404318"/>
            <a:ext cx="7772400" cy="2178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909DC8-C2A8-CB63-070D-0E40057DD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85" y="4330219"/>
            <a:ext cx="453907" cy="2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4DD51-D5A3-3008-BFB5-385C18EE5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B182382-4EC7-BDE2-0C39-6FE078B75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74" y="1754943"/>
            <a:ext cx="8639394" cy="2347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0E483C-8D0E-E343-8E98-91145045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335" y="1012933"/>
            <a:ext cx="4441752" cy="6336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0ADD7B-409E-0E54-E0FF-AA5B0E7B6B4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Identification given a Function Basis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AA4E7A-9349-378F-01E8-A50E411B13FB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8F90CE9-1356-697D-8963-8C3F3E241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4085E62-84B7-05F1-C087-D05701263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85448F6-F1B1-75C2-8847-D7B60226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E88ED-AF81-3279-C842-3420DDAF72ED}"/>
              </a:ext>
            </a:extLst>
          </p:cNvPr>
          <p:cNvSpPr txBox="1"/>
          <p:nvPr/>
        </p:nvSpPr>
        <p:spPr>
          <a:xfrm>
            <a:off x="182880" y="2072429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                 online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E4CB38-9B16-DB0C-E221-DCED9D1AD86B}"/>
              </a:ext>
            </a:extLst>
          </p:cNvPr>
          <p:cNvSpPr txBox="1"/>
          <p:nvPr/>
        </p:nvSpPr>
        <p:spPr>
          <a:xfrm>
            <a:off x="182879" y="2485444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sz="22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DB1066-556B-43D2-31D8-FB0F435ECE67}"/>
              </a:ext>
            </a:extLst>
          </p:cNvPr>
          <p:cNvGrpSpPr/>
          <p:nvPr/>
        </p:nvGrpSpPr>
        <p:grpSpPr>
          <a:xfrm>
            <a:off x="740318" y="4557617"/>
            <a:ext cx="10711355" cy="848349"/>
            <a:chOff x="740318" y="4310673"/>
            <a:chExt cx="10711355" cy="84834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1E89D5-421F-51FF-D57C-DD1D1F9A44D2}"/>
                </a:ext>
              </a:extLst>
            </p:cNvPr>
            <p:cNvSpPr txBox="1"/>
            <p:nvPr/>
          </p:nvSpPr>
          <p:spPr>
            <a:xfrm>
              <a:off x="740318" y="4310673"/>
              <a:ext cx="10711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b="1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Networks: </a:t>
              </a:r>
              <a:r>
                <a:rPr lang="en-US" sz="2200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Similarly to above but where: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DCFAC37-F2A1-C19F-8FD0-449C04103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1760" y="4773874"/>
              <a:ext cx="4707376" cy="38514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2C7D96A-47BA-1400-E606-9CCE4F5D4E42}"/>
              </a:ext>
            </a:extLst>
          </p:cNvPr>
          <p:cNvSpPr txBox="1"/>
          <p:nvPr/>
        </p:nvSpPr>
        <p:spPr>
          <a:xfrm>
            <a:off x="740321" y="2811645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Reproducing Kernels in Hilbert Spaces</a:t>
            </a:r>
            <a:r>
              <a:rPr lang="en-US" sz="22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Universal approximation theorem:</a:t>
            </a:r>
            <a:r>
              <a:rPr lang="en-US" sz="2200" baseline="300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200" dirty="0">
              <a:solidFill>
                <a:srgbClr val="8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3878F69-12A0-B525-9164-5FFE72FEF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986" y="3755088"/>
            <a:ext cx="5980028" cy="8255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ADBBF51-3855-8F77-A05C-9182E9FFB198}"/>
              </a:ext>
            </a:extLst>
          </p:cNvPr>
          <p:cNvSpPr txBox="1"/>
          <p:nvPr/>
        </p:nvSpPr>
        <p:spPr>
          <a:xfrm>
            <a:off x="9745578" y="4220190"/>
            <a:ext cx="2446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[Zhou and </a:t>
            </a:r>
            <a:r>
              <a:rPr lang="en-US" sz="1400" dirty="0" err="1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r>
              <a:rPr lang="en-US" sz="14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TRO '25]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5C669A-7497-AD03-F760-602108E15193}"/>
              </a:ext>
            </a:extLst>
          </p:cNvPr>
          <p:cNvGrpSpPr/>
          <p:nvPr/>
        </p:nvGrpSpPr>
        <p:grpSpPr>
          <a:xfrm>
            <a:off x="740319" y="5443291"/>
            <a:ext cx="11451681" cy="767160"/>
            <a:chOff x="740319" y="5323937"/>
            <a:chExt cx="11451681" cy="76716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0716B2-17C8-27E4-25E6-2C49F0DF9697}"/>
                </a:ext>
              </a:extLst>
            </p:cNvPr>
            <p:cNvSpPr txBox="1"/>
            <p:nvPr/>
          </p:nvSpPr>
          <p:spPr>
            <a:xfrm>
              <a:off x="740319" y="5323937"/>
              <a:ext cx="10711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b="1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Koopman Observables:</a:t>
              </a:r>
              <a:endParaRPr lang="en-US" sz="22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1057F87-EB1D-C9E4-7608-F3AAB9194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1760" y="5463330"/>
              <a:ext cx="4441752" cy="62776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0F55F57-734B-03F1-1EF8-A7C4DB549FA5}"/>
                </a:ext>
              </a:extLst>
            </p:cNvPr>
            <p:cNvSpPr txBox="1"/>
            <p:nvPr/>
          </p:nvSpPr>
          <p:spPr>
            <a:xfrm>
              <a:off x="10323095" y="5759328"/>
              <a:ext cx="18689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[This paper, ACC '25]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E0CF90-465B-172C-B310-D395511193DB}"/>
              </a:ext>
            </a:extLst>
          </p:cNvPr>
          <p:cNvCxnSpPr>
            <a:cxnSpLocks/>
          </p:cNvCxnSpPr>
          <p:nvPr/>
        </p:nvCxnSpPr>
        <p:spPr>
          <a:xfrm>
            <a:off x="182880" y="6372157"/>
            <a:ext cx="244071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AF879C-8C08-6C11-68FE-53FB5EEA6BD2}"/>
              </a:ext>
            </a:extLst>
          </p:cNvPr>
          <p:cNvSpPr txBox="1"/>
          <p:nvPr/>
        </p:nvSpPr>
        <p:spPr>
          <a:xfrm>
            <a:off x="182880" y="6347355"/>
            <a:ext cx="364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2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Boffi et al, JMLR '22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3F72A9-7718-3CCF-9312-62F13B564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971" y="3173938"/>
            <a:ext cx="2254048" cy="522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BADE5F-D07F-120F-137E-15C023C7D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499" y="704841"/>
            <a:ext cx="6360922" cy="2237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75D905-63B9-4D3B-2B40-916DBB284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1818" y="2157319"/>
            <a:ext cx="1059463" cy="25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5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BD73-625E-5930-8FF3-767C1948F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2D1924-C4C5-8FC0-7D19-FFDF82949F6C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Identification given a Function Basis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E2B0B-A2A9-21A2-3D42-F2E3E6A07744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723229A-7F5C-6D94-9F65-E176AD3A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1195A13-827B-E709-69D9-F23D68C0A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B0D6DC6-5BDB-99CA-E213-61596F659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CF894F9-0075-D90B-00A9-4F9257DEBFEC}"/>
              </a:ext>
            </a:extLst>
          </p:cNvPr>
          <p:cNvGrpSpPr/>
          <p:nvPr/>
        </p:nvGrpSpPr>
        <p:grpSpPr>
          <a:xfrm>
            <a:off x="740318" y="4553712"/>
            <a:ext cx="10711355" cy="846543"/>
            <a:chOff x="740318" y="4310673"/>
            <a:chExt cx="10711355" cy="84654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852FF17-FEDD-A4DB-CC5E-F8603E1F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3360" y="4773168"/>
              <a:ext cx="4693925" cy="38404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B4E146B-E5DB-B7C8-5849-49A3A2D353E0}"/>
                </a:ext>
              </a:extLst>
            </p:cNvPr>
            <p:cNvSpPr txBox="1"/>
            <p:nvPr/>
          </p:nvSpPr>
          <p:spPr>
            <a:xfrm>
              <a:off x="740318" y="4310673"/>
              <a:ext cx="10711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Networks: 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Similarly to above but where: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C27BDC-7C36-8651-8BDB-E533E3C1CF1C}"/>
              </a:ext>
            </a:extLst>
          </p:cNvPr>
          <p:cNvCxnSpPr>
            <a:cxnSpLocks/>
          </p:cNvCxnSpPr>
          <p:nvPr/>
        </p:nvCxnSpPr>
        <p:spPr>
          <a:xfrm>
            <a:off x="182880" y="637215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23E9DFF-59B0-5666-03E0-B9123D306B9C}"/>
              </a:ext>
            </a:extLst>
          </p:cNvPr>
          <p:cNvSpPr txBox="1"/>
          <p:nvPr/>
        </p:nvSpPr>
        <p:spPr>
          <a:xfrm>
            <a:off x="182880" y="6347355"/>
            <a:ext cx="364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Boffi, et al, JMLR '22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3C8550-5C40-8F61-D931-95165CC5CDF0}"/>
              </a:ext>
            </a:extLst>
          </p:cNvPr>
          <p:cNvSpPr txBox="1"/>
          <p:nvPr/>
        </p:nvSpPr>
        <p:spPr>
          <a:xfrm>
            <a:off x="740321" y="2807208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Reproducing Kernels in Hilbert Spaces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Universal approximation theorem: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38D31A-3838-8F30-4D9D-A7C1BD49CD47}"/>
              </a:ext>
            </a:extLst>
          </p:cNvPr>
          <p:cNvSpPr txBox="1"/>
          <p:nvPr/>
        </p:nvSpPr>
        <p:spPr>
          <a:xfrm>
            <a:off x="9661358" y="4224528"/>
            <a:ext cx="2530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[Zhou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TRO '25]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F3D1562-FAD5-72E8-388B-C4608BE5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0" y="3758184"/>
            <a:ext cx="5961601" cy="82296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65652DB-F073-6484-37D7-2C713C5C37F4}"/>
              </a:ext>
            </a:extLst>
          </p:cNvPr>
          <p:cNvGrpSpPr/>
          <p:nvPr/>
        </p:nvGrpSpPr>
        <p:grpSpPr>
          <a:xfrm>
            <a:off x="740319" y="5449824"/>
            <a:ext cx="11451681" cy="765967"/>
            <a:chOff x="740319" y="5323937"/>
            <a:chExt cx="11451681" cy="76596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E7F132-1B54-9CAA-0849-E8083139ECE4}"/>
                </a:ext>
              </a:extLst>
            </p:cNvPr>
            <p:cNvSpPr txBox="1"/>
            <p:nvPr/>
          </p:nvSpPr>
          <p:spPr>
            <a:xfrm>
              <a:off x="740319" y="5323937"/>
              <a:ext cx="10711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Koopman Observables: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63F1D3-6969-89DA-87BE-1BDEB5FB6EB6}"/>
                </a:ext>
              </a:extLst>
            </p:cNvPr>
            <p:cNvSpPr txBox="1"/>
            <p:nvPr/>
          </p:nvSpPr>
          <p:spPr>
            <a:xfrm>
              <a:off x="9865895" y="5759328"/>
              <a:ext cx="23261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[This paper, ACC '25]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65F8631-0DFC-7502-7DDD-0825DCC4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3360" y="5458968"/>
              <a:ext cx="4464171" cy="63093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4803E78-A86C-7791-A1CA-99C9F438E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768" y="3172968"/>
            <a:ext cx="2248641" cy="5212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ACEFDB-5C58-BFC6-2A26-7C2A486F1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74" y="1754943"/>
            <a:ext cx="8639394" cy="234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6374A6-D318-2BCD-34D8-5106C0679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5335" y="1012933"/>
            <a:ext cx="4441752" cy="633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5BF778-D38A-C721-026A-118D9C0CAA9F}"/>
              </a:ext>
            </a:extLst>
          </p:cNvPr>
          <p:cNvSpPr txBox="1"/>
          <p:nvPr/>
        </p:nvSpPr>
        <p:spPr>
          <a:xfrm>
            <a:off x="182880" y="2072429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                 online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0D76B3-DCF9-F7EE-CAF5-BCBBC5111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99" y="704841"/>
            <a:ext cx="6360922" cy="2237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8BB9FE-ABA9-DADA-986A-34838F729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1818" y="2157319"/>
            <a:ext cx="1059463" cy="2585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742971-A1DD-613E-D000-6F0723FC69DA}"/>
              </a:ext>
            </a:extLst>
          </p:cNvPr>
          <p:cNvSpPr txBox="1"/>
          <p:nvPr/>
        </p:nvSpPr>
        <p:spPr>
          <a:xfrm>
            <a:off x="182879" y="2485444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978906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FE194-F9AB-54C9-CB24-3D100B4AE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D904C-E61E-4C5A-517F-EAED5177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2" y="1125833"/>
            <a:ext cx="11201416" cy="3251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E72202-D21F-659E-230A-E11C353F36CF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C8B50-BE56-092A-4608-C4504B7ACBF1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5B977CC-FCA9-3EF4-53F7-FADB4D8A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52E8FBC-8995-5CDB-EB52-D2FA1C947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No-Regret Model Predictive Control with Online Learning of Koopman Operators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721090A-32B5-D2E6-E87B-7866E33C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2864E3-7B9D-8A92-6947-878660450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2" y="709822"/>
            <a:ext cx="11201416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914230-461C-AD71-8525-8F39C3CA1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73" y="1369985"/>
            <a:ext cx="7772400" cy="2721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1B32A0-F896-30E7-ECEC-47F6F4B1F993}"/>
              </a:ext>
            </a:extLst>
          </p:cNvPr>
          <p:cNvSpPr txBox="1"/>
          <p:nvPr/>
        </p:nvSpPr>
        <p:spPr>
          <a:xfrm>
            <a:off x="6675120" y="2186986"/>
            <a:ext cx="31661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i.e., </a:t>
            </a:r>
            <a:r>
              <a:rPr lang="en-US" sz="22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estimate of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A9C68C-BEAC-F9BC-6CD6-1AF8E466C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006" y="2357439"/>
            <a:ext cx="166686" cy="142874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AF440963-DCA8-0800-D9D9-8AFB865032C4}"/>
              </a:ext>
            </a:extLst>
          </p:cNvPr>
          <p:cNvSpPr/>
          <p:nvPr/>
        </p:nvSpPr>
        <p:spPr>
          <a:xfrm>
            <a:off x="5681272" y="1993692"/>
            <a:ext cx="1079292" cy="284813"/>
          </a:xfrm>
          <a:custGeom>
            <a:avLst/>
            <a:gdLst>
              <a:gd name="connsiteX0" fmla="*/ 0 w 1079292"/>
              <a:gd name="connsiteY0" fmla="*/ 0 h 284813"/>
              <a:gd name="connsiteX1" fmla="*/ 704538 w 1079292"/>
              <a:gd name="connsiteY1" fmla="*/ 74951 h 284813"/>
              <a:gd name="connsiteX2" fmla="*/ 1079292 w 1079292"/>
              <a:gd name="connsiteY2" fmla="*/ 284813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9292" h="284813">
                <a:moveTo>
                  <a:pt x="0" y="0"/>
                </a:moveTo>
                <a:cubicBezTo>
                  <a:pt x="262328" y="13741"/>
                  <a:pt x="524656" y="27482"/>
                  <a:pt x="704538" y="74951"/>
                </a:cubicBezTo>
                <a:cubicBezTo>
                  <a:pt x="884420" y="122420"/>
                  <a:pt x="1001843" y="182380"/>
                  <a:pt x="1079292" y="284813"/>
                </a:cubicBezTo>
              </a:path>
            </a:pathLst>
          </a:custGeom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90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2005</Words>
  <Application>Microsoft Macintosh PowerPoint</Application>
  <PresentationFormat>Widescreen</PresentationFormat>
  <Paragraphs>226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Zhou, Hongyu</dc:creator>
  <cp:lastModifiedBy>Zhou, Hongyu</cp:lastModifiedBy>
  <cp:revision>40</cp:revision>
  <dcterms:created xsi:type="dcterms:W3CDTF">2025-06-25T14:14:16Z</dcterms:created>
  <dcterms:modified xsi:type="dcterms:W3CDTF">2025-07-04T02:10:57Z</dcterms:modified>
</cp:coreProperties>
</file>